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8"/>
  </p:notesMasterIdLst>
  <p:handoutMasterIdLst>
    <p:handoutMasterId r:id="rId49"/>
  </p:handoutMasterIdLst>
  <p:sldIdLst>
    <p:sldId id="1803" r:id="rId2"/>
    <p:sldId id="939" r:id="rId3"/>
    <p:sldId id="1984" r:id="rId4"/>
    <p:sldId id="1823" r:id="rId5"/>
    <p:sldId id="1935" r:id="rId6"/>
    <p:sldId id="1976" r:id="rId7"/>
    <p:sldId id="1977" r:id="rId8"/>
    <p:sldId id="1978" r:id="rId9"/>
    <p:sldId id="1979" r:id="rId10"/>
    <p:sldId id="1951" r:id="rId11"/>
    <p:sldId id="1952" r:id="rId12"/>
    <p:sldId id="1953" r:id="rId13"/>
    <p:sldId id="1954" r:id="rId14"/>
    <p:sldId id="1986" r:id="rId15"/>
    <p:sldId id="1891" r:id="rId16"/>
    <p:sldId id="1995" r:id="rId17"/>
    <p:sldId id="1781" r:id="rId18"/>
    <p:sldId id="1780" r:id="rId19"/>
    <p:sldId id="1783" r:id="rId20"/>
    <p:sldId id="1692" r:id="rId21"/>
    <p:sldId id="1693" r:id="rId22"/>
    <p:sldId id="1640" r:id="rId23"/>
    <p:sldId id="1784" r:id="rId24"/>
    <p:sldId id="1787" r:id="rId25"/>
    <p:sldId id="1785" r:id="rId26"/>
    <p:sldId id="1786" r:id="rId27"/>
    <p:sldId id="1804" r:id="rId28"/>
    <p:sldId id="1795" r:id="rId29"/>
    <p:sldId id="1797" r:id="rId30"/>
    <p:sldId id="1987" r:id="rId31"/>
    <p:sldId id="1988" r:id="rId32"/>
    <p:sldId id="1989" r:id="rId33"/>
    <p:sldId id="1990" r:id="rId34"/>
    <p:sldId id="1796" r:id="rId35"/>
    <p:sldId id="1788" r:id="rId36"/>
    <p:sldId id="1807" r:id="rId37"/>
    <p:sldId id="1793" r:id="rId38"/>
    <p:sldId id="1805" r:id="rId39"/>
    <p:sldId id="1806" r:id="rId40"/>
    <p:sldId id="1789" r:id="rId41"/>
    <p:sldId id="1798" r:id="rId42"/>
    <p:sldId id="1985" r:id="rId43"/>
    <p:sldId id="1791" r:id="rId44"/>
    <p:sldId id="1799" r:id="rId45"/>
    <p:sldId id="1698" r:id="rId46"/>
    <p:sldId id="1270" r:id="rId4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803"/>
            <p14:sldId id="939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986"/>
            <p14:sldId id="1891"/>
            <p14:sldId id="1995"/>
            <p14:sldId id="1781"/>
            <p14:sldId id="1780"/>
            <p14:sldId id="1783"/>
            <p14:sldId id="1692"/>
            <p14:sldId id="1693"/>
            <p14:sldId id="1640"/>
            <p14:sldId id="1784"/>
            <p14:sldId id="1787"/>
            <p14:sldId id="1785"/>
            <p14:sldId id="1786"/>
            <p14:sldId id="1804"/>
            <p14:sldId id="1795"/>
            <p14:sldId id="1797"/>
            <p14:sldId id="1987"/>
            <p14:sldId id="1988"/>
            <p14:sldId id="1989"/>
            <p14:sldId id="1990"/>
            <p14:sldId id="1796"/>
            <p14:sldId id="1788"/>
            <p14:sldId id="1807"/>
            <p14:sldId id="1793"/>
            <p14:sldId id="1805"/>
            <p14:sldId id="1806"/>
            <p14:sldId id="1789"/>
            <p14:sldId id="1798"/>
            <p14:sldId id="1985"/>
            <p14:sldId id="1791"/>
            <p14:sldId id="1799"/>
            <p14:sldId id="1698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544F"/>
    <a:srgbClr val="5AB88F"/>
    <a:srgbClr val="9E60B8"/>
    <a:srgbClr val="FB8E20"/>
    <a:srgbClr val="B04432"/>
    <a:srgbClr val="1778B8"/>
    <a:srgbClr val="B58900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70"/>
    <p:restoredTop sz="96911" autoAdjust="0"/>
  </p:normalViewPr>
  <p:slideViewPr>
    <p:cSldViewPr snapToGrid="0" snapToObjects="1">
      <p:cViewPr varScale="1">
        <p:scale>
          <a:sx n="214" d="100"/>
          <a:sy n="214" d="100"/>
        </p:scale>
        <p:origin x="192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19.09.24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ECB61D-3143-46FC-655E-608D0E23BA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12" t="49511" r="8635" b="4228"/>
          <a:stretch/>
        </p:blipFill>
        <p:spPr>
          <a:xfrm>
            <a:off x="-19098" y="1"/>
            <a:ext cx="9154726" cy="51435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18CFD74C-C5F4-CAE3-91FF-61060D9360DF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452166" y="3198799"/>
            <a:ext cx="9143999" cy="4550833"/>
          </a:xfrm>
          <a:prstGeom prst="rect">
            <a:avLst/>
          </a:prstGeom>
          <a:solidFill>
            <a:srgbClr val="D4EBE9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4728974" y="3445129"/>
            <a:ext cx="3951798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HTMX</a:t>
            </a:r>
            <a:endParaRPr lang="de-DE" sz="36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-91440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BEDcon</a:t>
            </a:r>
            <a:r>
              <a:rPr lang="de-DE" sz="1050" spc="60" dirty="0">
                <a:solidFill>
                  <a:srgbClr val="D4EBE9"/>
                </a:solidFill>
              </a:rPr>
              <a:t> Berlin | 19. </a:t>
            </a:r>
            <a:r>
              <a:rPr lang="de-DE" sz="1050" spc="60" dirty="0" err="1">
                <a:solidFill>
                  <a:srgbClr val="D4EBE9"/>
                </a:solidFill>
              </a:rPr>
              <a:t>september</a:t>
            </a:r>
            <a:r>
              <a:rPr lang="de-DE" sz="1050" spc="60" dirty="0">
                <a:solidFill>
                  <a:srgbClr val="D4EBE9"/>
                </a:solidFill>
              </a:rPr>
              <a:t>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8CFD2B6E-D656-4880-7341-FC576005C78A}"/>
              </a:ext>
            </a:extLst>
          </p:cNvPr>
          <p:cNvSpPr txBox="1"/>
          <p:nvPr/>
        </p:nvSpPr>
        <p:spPr>
          <a:xfrm>
            <a:off x="4459801" y="2896790"/>
            <a:ext cx="199140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1778B8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F4B198A-FBB1-E091-FB86-F1F27CBD2C6F}"/>
              </a:ext>
            </a:extLst>
          </p:cNvPr>
          <p:cNvSpPr txBox="1"/>
          <p:nvPr/>
        </p:nvSpPr>
        <p:spPr>
          <a:xfrm>
            <a:off x="3888780" y="589734"/>
            <a:ext cx="3560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C850009-6B98-15CD-3AA7-B3A90BADCA26}"/>
              </a:ext>
            </a:extLst>
          </p:cNvPr>
          <p:cNvSpPr txBox="1"/>
          <p:nvPr/>
        </p:nvSpPr>
        <p:spPr>
          <a:xfrm>
            <a:off x="5024165" y="1373151"/>
            <a:ext cx="21423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Page-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D3D1A6-2E8C-A376-B5C1-C30DD87E67DC}"/>
              </a:ext>
            </a:extLst>
          </p:cNvPr>
          <p:cNvSpPr txBox="1"/>
          <p:nvPr/>
        </p:nvSpPr>
        <p:spPr>
          <a:xfrm>
            <a:off x="4012298" y="2123402"/>
            <a:ext cx="43368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Anwendung</a:t>
            </a:r>
            <a:endParaRPr lang="de-DE" sz="4800" dirty="0"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04F59FC-7852-79A2-8C64-C86D6A5AD000}"/>
              </a:ext>
            </a:extLst>
          </p:cNvPr>
          <p:cNvSpPr txBox="1"/>
          <p:nvPr/>
        </p:nvSpPr>
        <p:spPr>
          <a:xfrm rot="710114">
            <a:off x="7941779" y="2507285"/>
            <a:ext cx="39358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3800" b="1" dirty="0">
                <a:ln w="12700">
                  <a:solidFill>
                    <a:srgbClr val="D4EBE9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3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DD353DD-C37A-DD61-467F-6C5AE3CE674F}"/>
              </a:ext>
            </a:extLst>
          </p:cNvPr>
          <p:cNvSpPr txBox="1"/>
          <p:nvPr/>
        </p:nvSpPr>
        <p:spPr>
          <a:xfrm>
            <a:off x="3508243" y="134107"/>
            <a:ext cx="50099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800" b="1">
                <a:ln>
                  <a:solidFill>
                    <a:srgbClr val="36544F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Frontend-Entwicklung</a:t>
            </a:r>
            <a:endParaRPr lang="de-DE" sz="1600" dirty="0">
              <a:ln>
                <a:solidFill>
                  <a:srgbClr val="36544F"/>
                </a:solidFill>
              </a:ln>
              <a:solidFill>
                <a:srgbClr val="9E60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222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2507543" y="3925365"/>
            <a:ext cx="518763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(...und wer es schreibt oder erzeugt </a:t>
            </a:r>
            <a:r>
              <a:rPr lang="de-DE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😈)</a:t>
            </a:r>
            <a:endParaRPr lang="de-DE" sz="24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Beispiele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69DD56-1BE0-D923-DA59-61D93EC42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848" y="883022"/>
            <a:ext cx="3837584" cy="3420833"/>
          </a:xfrm>
          <a:prstGeom prst="rect">
            <a:avLst/>
          </a:prstGeom>
        </p:spPr>
      </p:pic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DE01D02-7545-88B9-12D7-57674B73C656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Ladeanimation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Double-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Submit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verhinden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2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5980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Ein Beispiel...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DF0C4B-77EF-DA6D-2D39-4E681078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70" y="1349604"/>
            <a:ext cx="2023205" cy="359680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6725540" y="4067798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8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F96A18C-06F0-737B-966F-2C59DC7C2196}"/>
              </a:ext>
            </a:extLst>
          </p:cNvPr>
          <p:cNvCxnSpPr/>
          <p:nvPr/>
        </p:nvCxnSpPr>
        <p:spPr>
          <a:xfrm flipH="1">
            <a:off x="6952880" y="2969188"/>
            <a:ext cx="803082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55D6C9A2-440B-2BCA-BB35-4A5D810C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65" y="1697284"/>
            <a:ext cx="5335215" cy="306820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8AA6E24B-18B0-7C0B-702E-AF74F9FCFAE5}"/>
              </a:ext>
            </a:extLst>
          </p:cNvPr>
          <p:cNvSpPr/>
          <p:nvPr/>
        </p:nvSpPr>
        <p:spPr>
          <a:xfrm>
            <a:off x="3494062" y="2876501"/>
            <a:ext cx="3387256" cy="17572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40EAF04-B929-446B-A3D2-11461498F4EC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439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C977165-D481-9AD9-EC52-494FEBD00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840" y="1651183"/>
            <a:ext cx="5074320" cy="326825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0F4C8FA-B788-61E6-B77E-302ACE4C2C55}"/>
              </a:ext>
            </a:extLst>
          </p:cNvPr>
          <p:cNvSpPr txBox="1"/>
          <p:nvPr/>
        </p:nvSpPr>
        <p:spPr>
          <a:xfrm>
            <a:off x="339911" y="883022"/>
            <a:ext cx="2555508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Ein Beispiel...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851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Interaktionen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51115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Interaktionen: </a:t>
            </a:r>
            <a:r>
              <a:rPr lang="de-DE" dirty="0">
                <a:solidFill>
                  <a:srgbClr val="36544F"/>
                </a:solidFill>
              </a:rPr>
              <a:t>oft nur mit JavaScript umsetzbar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JS braucht man vielleicht schneller/früher als man häufig denkt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036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4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JavaScript-Schnipseln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für Daten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Gängige Aussagen über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JavaScript total schlimm! ("</a:t>
            </a:r>
            <a:r>
              <a:rPr lang="de-DE" dirty="0" err="1">
                <a:solidFill>
                  <a:srgbClr val="36544F"/>
                </a:solidFill>
              </a:rPr>
              <a:t>undefined</a:t>
            </a:r>
            <a:r>
              <a:rPr lang="de-DE" dirty="0">
                <a:solidFill>
                  <a:srgbClr val="36544F"/>
                </a:solidFill>
              </a:rPr>
              <a:t> </a:t>
            </a:r>
            <a:r>
              <a:rPr lang="de-DE" dirty="0" err="1">
                <a:solidFill>
                  <a:srgbClr val="36544F"/>
                </a:solidFill>
              </a:rPr>
              <a:t>is</a:t>
            </a:r>
            <a:r>
              <a:rPr lang="de-DE" dirty="0">
                <a:solidFill>
                  <a:srgbClr val="36544F"/>
                </a:solidFill>
              </a:rPr>
              <a:t> not a </a:t>
            </a:r>
            <a:r>
              <a:rPr lang="de-DE" dirty="0" err="1">
                <a:solidFill>
                  <a:srgbClr val="36544F"/>
                </a:solidFill>
              </a:rPr>
              <a:t>function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091E99-BFFD-F800-FE45-1A191246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7" y="1458742"/>
            <a:ext cx="8621517" cy="246920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88A42A2-CBCC-F6A0-ED34-AA1E6749ADBB}"/>
              </a:ext>
            </a:extLst>
          </p:cNvPr>
          <p:cNvSpPr txBox="1"/>
          <p:nvPr/>
        </p:nvSpPr>
        <p:spPr>
          <a:xfrm>
            <a:off x="6896795" y="3927944"/>
            <a:ext cx="1912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A1A7324-E36F-980F-6CA6-DBF6A4CB2D6E}"/>
              </a:ext>
            </a:extLst>
          </p:cNvPr>
          <p:cNvSpPr/>
          <p:nvPr/>
        </p:nvSpPr>
        <p:spPr>
          <a:xfrm>
            <a:off x="3506525" y="2701294"/>
            <a:ext cx="1121134" cy="399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929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SPA ist ein </a:t>
            </a:r>
            <a:r>
              <a:rPr lang="de-DE" dirty="0">
                <a:solidFill>
                  <a:srgbClr val="36544F"/>
                </a:solidFill>
              </a:rPr>
              <a:t>Pattern </a:t>
            </a:r>
            <a:r>
              <a:rPr lang="de-DE" b="0" dirty="0">
                <a:solidFill>
                  <a:srgbClr val="36544F"/>
                </a:solidFill>
              </a:rPr>
              <a:t>oder eine </a:t>
            </a:r>
            <a:r>
              <a:rPr lang="de-DE" dirty="0">
                <a:solidFill>
                  <a:srgbClr val="36544F"/>
                </a:solidFill>
              </a:rPr>
              <a:t>Architektur</a:t>
            </a:r>
            <a:r>
              <a:rPr lang="de-DE" b="0" dirty="0">
                <a:solidFill>
                  <a:srgbClr val="36544F"/>
                </a:solidFill>
              </a:rPr>
              <a:t>, aber kein konkretes Framework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Wir müssten bei einem Vergleich eigentlich ein SPA-Framework wählen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d.h. es müsste heißen "Angular vs. HTMX" oder "</a:t>
            </a:r>
            <a:r>
              <a:rPr lang="de-DE" sz="2100" dirty="0" err="1"/>
              <a:t>React</a:t>
            </a:r>
            <a:r>
              <a:rPr lang="de-DE" sz="2100" dirty="0"/>
              <a:t> vs. HTMX"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Ich versuche eine Mischung aus "Konzept" / "Idee" und Umsetzung (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024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HTMX?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ist </a:t>
            </a:r>
            <a:r>
              <a:rPr lang="de-DE" dirty="0">
                <a:solidFill>
                  <a:srgbClr val="36544F"/>
                </a:solidFill>
              </a:rPr>
              <a:t>clientseitige</a:t>
            </a:r>
            <a:r>
              <a:rPr lang="de-DE" b="0" dirty="0">
                <a:solidFill>
                  <a:srgbClr val="36544F"/>
                </a:solidFill>
              </a:rPr>
              <a:t> Bibliothek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Bei einem realistischen Vergleich muss man auch die </a:t>
            </a:r>
            <a:r>
              <a:rPr lang="de-DE" dirty="0">
                <a:solidFill>
                  <a:srgbClr val="36544F"/>
                </a:solidFill>
              </a:rPr>
              <a:t>Serverseite</a:t>
            </a:r>
            <a:r>
              <a:rPr lang="de-DE" b="0" dirty="0">
                <a:solidFill>
                  <a:srgbClr val="36544F"/>
                </a:solidFill>
              </a:rPr>
              <a:t> betrachten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Hier haben wir ein ähnliches Problem wie bei SPA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es müsste heißen "</a:t>
            </a:r>
            <a:r>
              <a:rPr lang="de-DE" sz="2100" dirty="0" err="1"/>
              <a:t>React</a:t>
            </a:r>
            <a:r>
              <a:rPr lang="de-DE" sz="2100" dirty="0"/>
              <a:t> vs. HTMX mit Spring und </a:t>
            </a:r>
            <a:r>
              <a:rPr lang="de-DE" sz="2100" dirty="0" err="1"/>
              <a:t>Thymeleaf</a:t>
            </a:r>
            <a:r>
              <a:rPr lang="de-DE" sz="2100" dirty="0"/>
              <a:t>"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Auch hier versuche ich einen Mittelweg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12058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92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/>
              <a:t>HTMX - Grundlagen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HTML-Elemente werden mit HTMX-Attributen ergänzt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Damit wird beschrieben, welche Server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bei einem "Trigger" ausgeführt werden sollen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kümmert sich um die Ausführung des 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und die Verarbeitung der Antwort</a:t>
            </a:r>
            <a:endParaRPr lang="de-DE" sz="2100" dirty="0"/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Der Server muss HTML-Schnipsel liefern ("Hypermedia")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37F959-3948-2979-2C6A-13928715F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551" y="769544"/>
            <a:ext cx="3152879" cy="34046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1251DE-C464-D728-199B-FC26E90775AD}"/>
              </a:ext>
            </a:extLst>
          </p:cNvPr>
          <p:cNvSpPr txBox="1"/>
          <p:nvPr/>
        </p:nvSpPr>
        <p:spPr>
          <a:xfrm>
            <a:off x="653772" y="1590238"/>
            <a:ext cx="4159691" cy="2583912"/>
          </a:xfrm>
          <a:prstGeom prst="rect">
            <a:avLst/>
          </a:prstGeom>
          <a:solidFill>
            <a:srgbClr val="FFFDF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Demo: Hello World</a:t>
            </a: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>
                <a:solidFill>
                  <a:srgbClr val="B04432"/>
                </a:solidFill>
              </a:rPr>
              <a:t>localhost:8080/</a:t>
            </a:r>
            <a:r>
              <a:rPr lang="de-DE" b="1" dirty="0" err="1">
                <a:solidFill>
                  <a:srgbClr val="B04432"/>
                </a:solidFill>
              </a:rPr>
              <a:t>hello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HelloWorldController</a:t>
            </a: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endParaRPr lang="de-DE" b="1" dirty="0">
              <a:solidFill>
                <a:srgbClr val="B04432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1" dirty="0" err="1">
                <a:solidFill>
                  <a:srgbClr val="B04432"/>
                </a:solidFill>
              </a:rPr>
              <a:t>hx</a:t>
            </a:r>
            <a:r>
              <a:rPr lang="de-DE" b="1" dirty="0">
                <a:solidFill>
                  <a:srgbClr val="B04432"/>
                </a:solidFill>
              </a:rPr>
              <a:t>-trigger und </a:t>
            </a:r>
            <a:r>
              <a:rPr lang="de-DE" b="1" dirty="0" err="1">
                <a:solidFill>
                  <a:srgbClr val="B04432"/>
                </a:solidFill>
              </a:rPr>
              <a:t>hx-get</a:t>
            </a:r>
            <a:endParaRPr lang="de-DE" b="1" dirty="0">
              <a:solidFill>
                <a:srgbClr val="B044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295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http://localhost:8090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Demo 🪧 👩‍🍳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dirty="0"/>
              <a:t>Beispiel-Anwendung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>
                <a:solidFill>
                  <a:srgbClr val="36544F"/>
                </a:solidFill>
              </a:rPr>
              <a:t>Source-Code (GitHub):</a:t>
            </a:r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28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8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bedcon-htmx</a:t>
            </a:r>
            <a:endParaRPr lang="de-DE" sz="2800" b="0" dirty="0">
              <a:solidFill>
                <a:srgbClr val="1778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Nach dem Talk checke ihr den geschriebenen Code ein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(eigener Branch)</a:t>
            </a: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32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5092096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 1: Daten nachladen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Daten erst auf dem Server laden</a:t>
            </a:r>
          </a:p>
          <a:p>
            <a:pPr lvl="1">
              <a:buFontTx/>
              <a:buChar char="-"/>
            </a:pPr>
            <a:r>
              <a:rPr lang="de-DE" dirty="0"/>
              <a:t>(in HTMX: UI)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Lade-Animation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Paginierung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9F3BF5-59D1-5646-E27F-F53651E70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769544"/>
            <a:ext cx="2725271" cy="40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99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 2: Einfaches Formular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werden die Daten gesendet?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Was kommt als Antwort?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</a:t>
            </a:r>
            <a:r>
              <a:rPr lang="de-DE" b="0" dirty="0" err="1">
                <a:solidFill>
                  <a:srgbClr val="36544F"/>
                </a:solidFill>
              </a:rPr>
              <a:t>disablen</a:t>
            </a:r>
            <a:r>
              <a:rPr lang="de-DE" b="0" dirty="0">
                <a:solidFill>
                  <a:srgbClr val="36544F"/>
                </a:solidFill>
              </a:rPr>
              <a:t> wir das Formular?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setzen wir eine (Fehler-)Meldung zurück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4E20C7-000D-7D88-FA64-1C029BD93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958" y="3760439"/>
            <a:ext cx="7242083" cy="7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15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 3: Suchfeld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starten wir einen Server-Request automatisch?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erweitern wir eine bestehende Liste?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können wir die Suche zurücksetzen?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Wie können wir eine Information ein- und ausblenden?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Mehrere Stellen in einer Seite aktualisieren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676C4B-D10E-C1D3-3024-8641BD25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799" y="769544"/>
            <a:ext cx="2816572" cy="374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862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HTMX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4"/>
            <a:ext cx="5418359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Beispiel 4: Interaktion</a:t>
            </a:r>
          </a:p>
          <a:p>
            <a:pPr>
              <a:buFontTx/>
              <a:buChar char="-"/>
            </a:pPr>
            <a:r>
              <a:rPr lang="de-DE" b="0" dirty="0">
                <a:solidFill>
                  <a:srgbClr val="36544F"/>
                </a:solidFill>
              </a:rPr>
              <a:t>Clientseitige Interaktion</a:t>
            </a:r>
          </a:p>
          <a:p>
            <a:pPr>
              <a:buFontTx/>
              <a:buChar char="-"/>
            </a:pPr>
            <a:endParaRPr lang="de-DE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73668E-3A85-708E-0FD9-E730CFB8F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659" y="769544"/>
            <a:ext cx="2893132" cy="209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21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427177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68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742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 err="1">
                <a:solidFill>
                  <a:srgbClr val="36544F"/>
                </a:solidFill>
              </a:rPr>
              <a:t>It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depends</a:t>
            </a:r>
            <a:r>
              <a:rPr lang="de-DE" b="0" dirty="0">
                <a:solidFill>
                  <a:srgbClr val="36544F"/>
                </a:solidFill>
              </a:rPr>
              <a:t> (natürlich </a:t>
            </a:r>
            <a:r>
              <a:rPr lang="de-DE" sz="2000" b="0" dirty="0">
                <a:solidFill>
                  <a:srgbClr val="36544F"/>
                </a:solidFill>
              </a:rPr>
              <a:t>🙄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Will ich eine "Hypertext"-Anwendung bauen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de-DE" b="0" dirty="0">
                <a:solidFill>
                  <a:srgbClr val="36544F"/>
                </a:solidFill>
              </a:rPr>
              <a:t>oder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eine Anwendung, die die Anforderungen meiner </a:t>
            </a:r>
            <a:r>
              <a:rPr lang="de-DE" b="0" dirty="0" err="1">
                <a:solidFill>
                  <a:srgbClr val="36544F"/>
                </a:solidFill>
              </a:rPr>
              <a:t>Benutzer:innen</a:t>
            </a:r>
            <a:r>
              <a:rPr lang="de-DE" b="0" dirty="0">
                <a:solidFill>
                  <a:srgbClr val="36544F"/>
                </a:solidFill>
              </a:rPr>
              <a:t> erfüllt? 😈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998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 oder 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mich ist "wir machen nur HTML plus bisschen JS" zu kurz gesprungen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Das sieht man auch an der Vielzahl der HTMX-Attribute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88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22E4CC7-3AB7-58B8-0495-9E5E92E94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5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3CE4404D-A5F5-6A5F-7D3E-5FE85165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054100"/>
            <a:ext cx="8521700" cy="3429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82715A3-C339-B08F-20C7-37B4D6D0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EAF21D-7484-CDFF-3688-248C93545878}"/>
              </a:ext>
            </a:extLst>
          </p:cNvPr>
          <p:cNvSpPr txBox="1"/>
          <p:nvPr/>
        </p:nvSpPr>
        <p:spPr>
          <a:xfrm>
            <a:off x="3398921" y="4483100"/>
            <a:ext cx="5745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htmx.org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essays</a:t>
            </a:r>
            <a:r>
              <a:rPr lang="de-DE" dirty="0">
                <a:solidFill>
                  <a:srgbClr val="1778B8"/>
                </a:solidFill>
              </a:rPr>
              <a:t>/a-real-</a:t>
            </a:r>
            <a:r>
              <a:rPr lang="de-DE" dirty="0" err="1">
                <a:solidFill>
                  <a:srgbClr val="1778B8"/>
                </a:solidFill>
              </a:rPr>
              <a:t>world</a:t>
            </a:r>
            <a:r>
              <a:rPr lang="de-DE" dirty="0">
                <a:solidFill>
                  <a:srgbClr val="1778B8"/>
                </a:solidFill>
              </a:rPr>
              <a:t>-</a:t>
            </a:r>
            <a:r>
              <a:rPr lang="de-DE" dirty="0" err="1">
                <a:solidFill>
                  <a:srgbClr val="1778B8"/>
                </a:solidFill>
              </a:rPr>
              <a:t>react-to-htmx-port</a:t>
            </a:r>
            <a:r>
              <a:rPr lang="de-DE" dirty="0">
                <a:solidFill>
                  <a:srgbClr val="1778B8"/>
                </a:solidFill>
              </a:rPr>
              <a:t>/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81EDC22-4BBA-CA92-A8B1-0C0842230890}"/>
              </a:ext>
            </a:extLst>
          </p:cNvPr>
          <p:cNvSpPr txBox="1"/>
          <p:nvPr/>
        </p:nvSpPr>
        <p:spPr>
          <a:xfrm rot="21235344">
            <a:off x="370876" y="1354449"/>
            <a:ext cx="8285473" cy="1568058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9E60B8"/>
                </a:solidFill>
                <a:latin typeface="Candara" panose="020E0502030303020204" pitchFamily="34" charset="0"/>
              </a:rPr>
              <a:t>These: 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Wenn "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if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you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prefer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YOUR-BACKEND-LANGUAGE-HERE </a:t>
            </a:r>
            <a:r>
              <a:rPr lang="de-DE" sz="2200" b="1" i="1" dirty="0" err="1">
                <a:solidFill>
                  <a:srgbClr val="1778B8"/>
                </a:solidFill>
                <a:latin typeface="Candara" panose="020E0502030303020204" pitchFamily="34" charset="0"/>
              </a:rPr>
              <a:t>to</a:t>
            </a:r>
            <a:r>
              <a:rPr lang="de-DE" sz="2200" b="1" i="1" dirty="0">
                <a:solidFill>
                  <a:srgbClr val="1778B8"/>
                </a:solidFill>
                <a:latin typeface="Candara" panose="020E0502030303020204" pitchFamily="34" charset="0"/>
              </a:rPr>
              <a:t> JS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" </a:t>
            </a:r>
            <a:r>
              <a:rPr lang="de-DE" sz="2200" b="1" dirty="0">
                <a:solidFill>
                  <a:srgbClr val="B04432"/>
                </a:solidFill>
                <a:latin typeface="Candara" panose="020E0502030303020204" pitchFamily="34" charset="0"/>
              </a:rPr>
              <a:t>zutrifft</a:t>
            </a: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de-DE" sz="2200" b="1" dirty="0">
                <a:solidFill>
                  <a:srgbClr val="36544F"/>
                </a:solidFill>
                <a:latin typeface="Candara" panose="020E0502030303020204" pitchFamily="34" charset="0"/>
              </a:rPr>
              <a:t>dann ist man vielleicht falsch in der Frontend-Entwicklung 😈</a:t>
            </a:r>
          </a:p>
        </p:txBody>
      </p:sp>
    </p:spTree>
    <p:extLst>
      <p:ext uri="{BB962C8B-B14F-4D97-AF65-F5344CB8AC3E}">
        <p14:creationId xmlns:p14="http://schemas.microsoft.com/office/powerpoint/2010/main" val="1890295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HTMX hat eine eigene (dogmatische) Sichtweise auf die Welt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Ob die zu einer Anwendung passt, hängt von der Anwendung ab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Design und API erinnern an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Wollen wir Anwendungen von heute mit Technik von vor zwanzig Jahren bauen?</a:t>
            </a:r>
            <a:endParaRPr lang="de-DE" sz="21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602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Über das Backend und den Entwicklungsprozess sagt HTMX (fast) nichts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Wie sieht es mit Testen, Debuggen, Typsicherheit aus?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 Backend, das HTML-Schnipsel liefern kann?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Habt ihr eine passende Template-Sprache?</a:t>
            </a:r>
          </a:p>
          <a:p>
            <a:pPr>
              <a:lnSpc>
                <a:spcPct val="130000"/>
              </a:lnSpc>
            </a:pPr>
            <a:r>
              <a:rPr lang="de-DE" sz="2400" dirty="0"/>
              <a:t>Für Spring Boot gibt es mittlerweile </a:t>
            </a:r>
            <a:r>
              <a:rPr lang="de-DE" sz="2400" dirty="0" err="1"/>
              <a:t>built</a:t>
            </a:r>
            <a:r>
              <a:rPr lang="de-DE" sz="2400"/>
              <a:t>-in Support</a:t>
            </a:r>
            <a:endParaRPr lang="de-DE" sz="2400" dirty="0"/>
          </a:p>
          <a:p>
            <a:pPr>
              <a:lnSpc>
                <a:spcPct val="130000"/>
              </a:lnSpc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1279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Für Kleinigkeiten muss ein Server Request für neue UI gemacht werden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Ist das ein Entwicklungs- und Architekturmuster das dir gefällt?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sieht es mit Latenz und Datenmenge aus?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viele Stellen hast du, an denen das nicht funktioniert?</a:t>
            </a:r>
          </a:p>
          <a:p>
            <a:pPr lvl="2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Zum Beispiel Eingabefeld leermachen, Zeichenzähler...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Wie gehst du mit Stellen um, an denen du doch JavaScript braucht?</a:t>
            </a:r>
          </a:p>
          <a:p>
            <a:pPr>
              <a:lnSpc>
                <a:spcPct val="130000"/>
              </a:lnSpc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5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Adressieren das Problem "echter" Anwendungen im Browser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Verwenden die Sprache der Ziel-</a:t>
            </a:r>
            <a:r>
              <a:rPr lang="de-DE" b="0" dirty="0" err="1">
                <a:solidFill>
                  <a:srgbClr val="36544F"/>
                </a:solidFill>
              </a:rPr>
              <a:t>Platform</a:t>
            </a:r>
            <a:endParaRPr lang="de-DE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684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Fazit: Single-Page-Anwendung oder HTMX?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Ausgereifte Technologie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...mit allen, was wir aus dem Backend kennen (automatische Tests, Typsicherheit, Debugger, CI-Pipelines)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Stand der Technik nicht mit 2010 vergleichbar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Vieles hat sich konsolidiert und stabilisiert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Trotzdem noch viel Wandel und Innovation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Als Alternative erscheinen mir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-Frameworks konsequenter als HTMX</a:t>
            </a:r>
          </a:p>
          <a:p>
            <a:pPr lvl="1">
              <a:lnSpc>
                <a:spcPct val="130000"/>
              </a:lnSpc>
            </a:pPr>
            <a:endParaRPr lang="de-DE" sz="2100" dirty="0"/>
          </a:p>
          <a:p>
            <a:pPr marL="0" indent="0">
              <a:lnSpc>
                <a:spcPct val="130000"/>
              </a:lnSpc>
              <a:buNone/>
            </a:pPr>
            <a:endParaRPr lang="de-DE" sz="2400" dirty="0"/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22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1" y="194782"/>
            <a:ext cx="91440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Mein Artikel (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heise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 / </a:t>
            </a:r>
            <a:r>
              <a:rPr lang="de-DE" sz="2400" dirty="0" err="1">
                <a:solidFill>
                  <a:srgbClr val="36544F"/>
                </a:solidFill>
                <a:latin typeface="Source Sans Pro" panose="020B0503030403020204" pitchFamily="34" charset="77"/>
              </a:rPr>
              <a:t>iX</a:t>
            </a:r>
            <a:r>
              <a:rPr lang="de-DE" sz="2400" dirty="0">
                <a:solidFill>
                  <a:srgbClr val="36544F"/>
                </a:solidFill>
                <a:latin typeface="Source Sans Pro" panose="020B0503030403020204" pitchFamily="34" charset="77"/>
              </a:rPr>
              <a:t>) zum Thema:</a:t>
            </a:r>
          </a:p>
          <a:p>
            <a:pPr algn="ctr"/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https://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react.schule</a:t>
            </a:r>
            <a:r>
              <a:rPr lang="de-DE" sz="3600" b="1" dirty="0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/</a:t>
            </a:r>
            <a:r>
              <a:rPr lang="de-DE" sz="3600" b="1" dirty="0" err="1">
                <a:solidFill>
                  <a:srgbClr val="1778B8"/>
                </a:solidFill>
                <a:latin typeface="Source Code Pro Semibold" panose="020B0509030403020204" pitchFamily="49" charset="0"/>
                <a:ea typeface="Source Code Pro Semibold" panose="020B0509030403020204" pitchFamily="49" charset="0"/>
              </a:rPr>
              <a:t>heise-htmx</a:t>
            </a:r>
            <a:endParaRPr lang="de-DE" sz="3600" b="1" dirty="0">
              <a:solidFill>
                <a:srgbClr val="1778B8"/>
              </a:solidFill>
              <a:latin typeface="Source Code Pro Semibold" panose="020B0509030403020204" pitchFamily="49" charset="0"/>
              <a:ea typeface="Source Code Pro Semibold" panose="020B0509030403020204" pitchFamily="49" charset="0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3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  <a:p>
            <a:pPr algn="ctr"/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37A336B-6A58-E863-F7ED-FA43631E8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208" y="1333132"/>
            <a:ext cx="2394857" cy="312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7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15318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bedcon-htmx</a:t>
            </a: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36544F"/>
                </a:solidFill>
              </a:rPr>
              <a:t>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bedcon-htmx-slides</a:t>
            </a: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heise</a:t>
            </a:r>
            <a:r>
              <a:rPr lang="de-DE" b="1" dirty="0">
                <a:solidFill>
                  <a:srgbClr val="36544F"/>
                </a:solidFill>
              </a:rPr>
              <a:t> Artikel: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heise-htmx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1167</Words>
  <Application>Microsoft Macintosh PowerPoint</Application>
  <PresentationFormat>Bildschirmpräsentation (16:9)</PresentationFormat>
  <Paragraphs>236</Paragraphs>
  <Slides>46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6" baseType="lpstr">
      <vt:lpstr>Arial</vt:lpstr>
      <vt:lpstr>Calibri</vt:lpstr>
      <vt:lpstr>Calibri Light</vt:lpstr>
      <vt:lpstr>Candara</vt:lpstr>
      <vt:lpstr>Montserrat</vt:lpstr>
      <vt:lpstr>Source Code Pro Medium</vt:lpstr>
      <vt:lpstr>Source Code Pro Semibold</vt:lpstr>
      <vt:lpstr>Source Sans Pro</vt:lpstr>
      <vt:lpstr>Source Sans Pro SemiBold</vt:lpstr>
      <vt:lpstr>Office-Design</vt:lpstr>
      <vt:lpstr>BEDcon Berlin | 19. september 2024 | @nilshartmann</vt:lpstr>
      <vt:lpstr>https://nilshartmann.net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PowerPoint-Präsentation</vt:lpstr>
      <vt:lpstr>Webanwendungen</vt:lpstr>
      <vt:lpstr>Webanwendungen</vt:lpstr>
      <vt:lpstr>Interaktionen</vt:lpstr>
      <vt:lpstr>Interaktionen</vt:lpstr>
      <vt:lpstr>Interaktionen</vt:lpstr>
      <vt:lpstr>Architekturen von Web-Anwendungen</vt:lpstr>
      <vt:lpstr>Architekturen von Web-Anwendungen</vt:lpstr>
      <vt:lpstr>Single-Page-Anwendungen</vt:lpstr>
      <vt:lpstr>HTMX</vt:lpstr>
      <vt:lpstr>Single-Page-Anwendungen</vt:lpstr>
      <vt:lpstr>Single-Page-Anwendungen</vt:lpstr>
      <vt:lpstr>HTMX</vt:lpstr>
      <vt:lpstr>HTMX</vt:lpstr>
      <vt:lpstr>http://localhost:8090</vt:lpstr>
      <vt:lpstr>Demo</vt:lpstr>
      <vt:lpstr>HTMX</vt:lpstr>
      <vt:lpstr>HTMX</vt:lpstr>
      <vt:lpstr>HTMX</vt:lpstr>
      <vt:lpstr>HTMX</vt:lpstr>
      <vt:lpstr>PowerPoint-Präsentation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Fazit: Single-Page-Anwendung oder HTMX?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1369</cp:revision>
  <cp:lastPrinted>2019-09-04T14:49:47Z</cp:lastPrinted>
  <dcterms:created xsi:type="dcterms:W3CDTF">2016-03-28T15:59:53Z</dcterms:created>
  <dcterms:modified xsi:type="dcterms:W3CDTF">2024-09-19T11:22:25Z</dcterms:modified>
</cp:coreProperties>
</file>